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1100" r:id="rId2"/>
    <p:sldId id="1484" r:id="rId3"/>
    <p:sldId id="1337" r:id="rId4"/>
    <p:sldId id="1485" r:id="rId5"/>
    <p:sldId id="1486" r:id="rId6"/>
    <p:sldId id="1487" r:id="rId7"/>
    <p:sldId id="1488" r:id="rId8"/>
    <p:sldId id="1489" r:id="rId9"/>
    <p:sldId id="1490" r:id="rId10"/>
    <p:sldId id="1492" r:id="rId11"/>
    <p:sldId id="1493" r:id="rId12"/>
    <p:sldId id="1494" r:id="rId13"/>
    <p:sldId id="1495" r:id="rId14"/>
    <p:sldId id="1496" r:id="rId15"/>
    <p:sldId id="1497" r:id="rId16"/>
    <p:sldId id="1498" r:id="rId17"/>
    <p:sldId id="1516" r:id="rId18"/>
    <p:sldId id="1517" r:id="rId19"/>
    <p:sldId id="1518" r:id="rId20"/>
    <p:sldId id="1519" r:id="rId21"/>
    <p:sldId id="1520" r:id="rId22"/>
    <p:sldId id="1522" r:id="rId23"/>
    <p:sldId id="1523" r:id="rId24"/>
    <p:sldId id="1524" r:id="rId25"/>
    <p:sldId id="1525" r:id="rId26"/>
    <p:sldId id="1526" r:id="rId27"/>
    <p:sldId id="1527" r:id="rId28"/>
    <p:sldId id="1528" r:id="rId29"/>
    <p:sldId id="1545" r:id="rId30"/>
    <p:sldId id="1542" r:id="rId31"/>
    <p:sldId id="1543" r:id="rId32"/>
    <p:sldId id="1532" r:id="rId33"/>
    <p:sldId id="1534" r:id="rId34"/>
    <p:sldId id="1537" r:id="rId35"/>
    <p:sldId id="1540" r:id="rId36"/>
    <p:sldId id="1549" r:id="rId37"/>
    <p:sldId id="1538" r:id="rId38"/>
    <p:sldId id="1539" r:id="rId39"/>
    <p:sldId id="1550" r:id="rId40"/>
    <p:sldId id="951" r:id="rId41"/>
    <p:sldId id="1553" r:id="rId42"/>
    <p:sldId id="1552" r:id="rId43"/>
    <p:sldId id="952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00"/>
    <a:srgbClr val="006600"/>
    <a:srgbClr val="000099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9" autoAdjust="0"/>
    <p:restoredTop sz="91984" autoAdjust="0"/>
  </p:normalViewPr>
  <p:slideViewPr>
    <p:cSldViewPr snapToGrid="0" snapToObjects="1">
      <p:cViewPr varScale="1">
        <p:scale>
          <a:sx n="99" d="100"/>
          <a:sy n="99" d="100"/>
        </p:scale>
        <p:origin x="22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11/1/18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7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4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2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Lecture 16 –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8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of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991" y="3767108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is where the recursion occurs.</a:t>
            </a: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You can see that the 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countdown()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 function calls itself.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676261" y="3275045"/>
            <a:ext cx="2451162" cy="91045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88" y="4921270"/>
            <a:ext cx="217324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does this program do?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09935" y="5306144"/>
            <a:ext cx="2637099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program prints the numbers from 50 down to 2. </a:t>
            </a:r>
          </a:p>
        </p:txBody>
      </p:sp>
    </p:spTree>
    <p:extLst>
      <p:ext uri="{BB962C8B-B14F-4D97-AF65-F5344CB8AC3E}">
        <p14:creationId xmlns:p14="http://schemas.microsoft.com/office/powerpoint/2010/main" val="29780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understand how recursion works, it helps to visualize what’s going on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r>
              <a:rPr lang="en-US" altLang="en-US" sz="2800" dirty="0">
                <a:ea typeface="ヒラギノ角ゴ Pro W3"/>
                <a:cs typeface="ヒラギノ角ゴ Pro W3"/>
              </a:rPr>
              <a:t>Python uses a </a:t>
            </a:r>
            <a:r>
              <a:rPr lang="en-US" altLang="en-US" sz="2800" b="1" i="1" dirty="0">
                <a:ea typeface="ヒラギノ角ゴ Pro W3"/>
                <a:cs typeface="ヒラギノ角ゴ Pro W3"/>
              </a:rPr>
              <a:t>stack</a:t>
            </a:r>
            <a:r>
              <a:rPr lang="en-US" altLang="en-US" sz="2800" dirty="0">
                <a:ea typeface="ヒラギノ角ゴ Pro W3"/>
                <a:cs typeface="ヒラギノ角ゴ Pro W3"/>
              </a:rPr>
              <a:t> to keep track of function calls</a:t>
            </a: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r>
              <a:rPr lang="en-US" altLang="en-US" sz="2800" dirty="0">
                <a:ea typeface="ヒラギノ角ゴ Pro W3"/>
                <a:cs typeface="ヒラギノ角ゴ Pro W3"/>
              </a:rPr>
              <a:t>A stack is an important computer science concept</a:t>
            </a:r>
          </a:p>
          <a:p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To help visualize, we will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7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6" name="Picture 2" descr="http://www.topwithcinnamon.com/wp-content/uploads/2013/01/OMFGTHISISTHEBESTGIFIVEEVEREVEREVERMADE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29" y="2138313"/>
            <a:ext cx="3050941" cy="37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9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A stack is like a bunch of lunch trays in a cafeteria</a:t>
            </a: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It has only two operations: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Push</a:t>
            </a:r>
            <a:endParaRPr lang="en-US" altLang="en-US" sz="2400" dirty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You can push something onto the top of the stack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Pop</a:t>
            </a:r>
            <a:endParaRPr lang="en-US" altLang="en-US" sz="2400" dirty="0">
              <a:ea typeface="ヒラギノ角ゴ Pro W3"/>
            </a:endParaRPr>
          </a:p>
          <a:p>
            <a:pPr lvl="2"/>
            <a:r>
              <a:rPr lang="en-US" altLang="en-US" dirty="0">
                <a:ea typeface="ヒラギノ角ゴ Pro W3"/>
              </a:rPr>
              <a:t>You can pop something off the top of the stack</a:t>
            </a:r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endParaRPr lang="en-US" altLang="en-US" sz="28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Let’s see an example stack in action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animation below, we “push 3”, </a:t>
            </a:r>
            <a:br>
              <a:rPr lang="en-US" dirty="0"/>
            </a:br>
            <a:r>
              <a:rPr lang="en-US" dirty="0"/>
              <a:t>then “push 8”, and then pop twice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11385" cy="3205952"/>
            <a:chOff x="895304" y="3118186"/>
            <a:chExt cx="1311385" cy="3205952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205952"/>
            <a:chOff x="895304" y="3118186"/>
            <a:chExt cx="1311385" cy="3205952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Push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43864" y="3113721"/>
            <a:ext cx="1311385" cy="3205952"/>
            <a:chOff x="895304" y="3118186"/>
            <a:chExt cx="1311385" cy="3205952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Push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16874" y="3113721"/>
            <a:ext cx="1311385" cy="3205952"/>
            <a:chOff x="895304" y="3118186"/>
            <a:chExt cx="1311385" cy="3205952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89883" y="3113721"/>
            <a:ext cx="1311385" cy="3205952"/>
            <a:chOff x="895304" y="3118186"/>
            <a:chExt cx="1311385" cy="3205952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5304" y="5862473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Pop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227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5" grpId="2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In computer science, a stack is a </a:t>
            </a:r>
            <a:br>
              <a:rPr lang="en-US" dirty="0"/>
            </a:br>
            <a:r>
              <a:rPr lang="en-US" b="1" i="1" dirty="0"/>
              <a:t>last in, first out </a:t>
            </a:r>
            <a:r>
              <a:rPr lang="en-US" dirty="0"/>
              <a:t>(LIFO) data structure</a:t>
            </a:r>
          </a:p>
          <a:p>
            <a:endParaRPr lang="en-US" dirty="0"/>
          </a:p>
          <a:p>
            <a:r>
              <a:rPr lang="en-US" dirty="0"/>
              <a:t>It can store any type of data, but has only two operations: push and pop</a:t>
            </a:r>
          </a:p>
          <a:p>
            <a:r>
              <a:rPr lang="en-US" dirty="0"/>
              <a:t>Push adds to the top of the stack, hiding anything else on the stack</a:t>
            </a:r>
          </a:p>
          <a:p>
            <a:r>
              <a:rPr lang="en-US" dirty="0"/>
              <a:t>Pop removes the top element from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8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7932657" cy="4517689"/>
          </a:xfrm>
        </p:spPr>
        <p:txBody>
          <a:bodyPr/>
          <a:lstStyle/>
          <a:p>
            <a:r>
              <a:rPr lang="en-US" dirty="0"/>
              <a:t>The nature of the pop and push operations also means that stack elements have a natural order</a:t>
            </a:r>
          </a:p>
          <a:p>
            <a:pPr lvl="3"/>
            <a:endParaRPr lang="en-US" dirty="0"/>
          </a:p>
          <a:p>
            <a:r>
              <a:rPr lang="en-US" dirty="0"/>
              <a:t>Elements are removed from the stack in the </a:t>
            </a:r>
            <a:r>
              <a:rPr lang="en-US" u="sng" dirty="0"/>
              <a:t>reverse</a:t>
            </a:r>
            <a:r>
              <a:rPr lang="en-US" dirty="0"/>
              <a:t> order to the order of their addition</a:t>
            </a:r>
          </a:p>
          <a:p>
            <a:pPr lvl="1"/>
            <a:r>
              <a:rPr lang="en-US" sz="3200" dirty="0"/>
              <a:t>The lower elements are those that </a:t>
            </a:r>
            <a:br>
              <a:rPr lang="en-US" sz="3200" dirty="0"/>
            </a:br>
            <a:r>
              <a:rPr lang="en-US" sz="3200" dirty="0"/>
              <a:t>have been in the stack the longest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notebooks, trace the following commands, to the stack’s final appearance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599" y="3118186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“O”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“D”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“G”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“M”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290596" y="3118185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7"/>
            </a:pPr>
            <a:r>
              <a:rPr lang="en-US" dirty="0"/>
              <a:t>Push “K”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/>
              <a:t>Push “T”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/>
              <a:t>Pop</a:t>
            </a:r>
          </a:p>
          <a:p>
            <a:pPr marL="625475" indent="-625475">
              <a:buFont typeface="+mj-lt"/>
              <a:buAutoNum type="arabicPeriod" startAt="7"/>
            </a:pPr>
            <a:r>
              <a:rPr lang="en-US" dirty="0"/>
              <a:t>Push “G”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988698" y="3118184"/>
            <a:ext cx="2560320" cy="35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indent="-625475">
              <a:buFont typeface="+mj-lt"/>
              <a:buAutoNum type="arabicPeriod" startAt="13"/>
            </a:pPr>
            <a:r>
              <a:rPr lang="en-US" dirty="0"/>
              <a:t>Push “E”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/>
              <a:t>Push “F”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/>
              <a:t>Push “H”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/>
              <a:t>Pop</a:t>
            </a:r>
          </a:p>
          <a:p>
            <a:pPr marL="625475" indent="-625475">
              <a:buFont typeface="+mj-lt"/>
              <a:buAutoNum type="arabicPeriod" startAt="13"/>
            </a:pPr>
            <a:r>
              <a:rPr lang="en-US" dirty="0"/>
              <a:t>Push “S”</a:t>
            </a:r>
          </a:p>
        </p:txBody>
      </p:sp>
    </p:spTree>
    <p:extLst>
      <p:ext uri="{BB962C8B-B14F-4D97-AF65-F5344CB8AC3E}">
        <p14:creationId xmlns:p14="http://schemas.microsoft.com/office/powerpoint/2010/main" val="2418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you run your program, the computer creates a stack for you</a:t>
            </a:r>
          </a:p>
          <a:p>
            <a:pPr eaLnBrk="1" hangingPunct="1"/>
            <a:endParaRPr lang="en-US" altLang="en-US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Each time you call a function, the function </a:t>
            </a:r>
            <a:br>
              <a:rPr lang="en-US" altLang="en-US" dirty="0">
                <a:ea typeface="ヒラギノ角ゴ Pro W3"/>
                <a:cs typeface="ヒラギノ角ゴ Pro W3"/>
              </a:rPr>
            </a:br>
            <a:r>
              <a:rPr lang="en-US" altLang="en-US" dirty="0">
                <a:ea typeface="ヒラギノ角ゴ Pro W3"/>
                <a:cs typeface="ヒラギノ角ゴ Pro W3"/>
              </a:rPr>
              <a:t>is pushed onto the top of the stack</a:t>
            </a:r>
          </a:p>
          <a:p>
            <a:pPr eaLnBrk="1" hangingPunct="1"/>
            <a:r>
              <a:rPr lang="en-US" altLang="en-US" dirty="0">
                <a:ea typeface="ヒラギノ角ゴ Pro W3"/>
                <a:cs typeface="ヒラギノ角ゴ Pro W3"/>
              </a:rPr>
              <a:t>When the function returns or exits, the function is popped off the stack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9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7844" y="3113721"/>
            <a:ext cx="1348374" cy="3144397"/>
            <a:chOff x="895304" y="3118186"/>
            <a:chExt cx="1348374" cy="3144397"/>
          </a:xfrm>
        </p:grpSpPr>
        <p:sp>
          <p:nvSpPr>
            <p:cNvPr id="5" name="Rectangle 4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0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32293" y="580091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Empty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70854" y="3113721"/>
            <a:ext cx="1311385" cy="3144397"/>
            <a:chOff x="895304" y="3118186"/>
            <a:chExt cx="1311385" cy="314439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5304" y="5862473"/>
              <a:ext cx="131138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  <a:cs typeface="Courier New" panose="02070309020205020404" pitchFamily="49" charset="0"/>
                </a:rPr>
                <a:t>Call main()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46949" y="3113721"/>
            <a:ext cx="1505214" cy="3113619"/>
            <a:chOff x="798389" y="3118186"/>
            <a:chExt cx="1505214" cy="3113619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389" y="5862473"/>
              <a:ext cx="15052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  <a:cs typeface="Courier New" panose="02070309020205020404" pitchFamily="49" charset="0"/>
                </a:rPr>
                <a:t>Call square(7)</a:t>
              </a:r>
              <a:endParaRPr lang="en-US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9227" y="3113721"/>
            <a:ext cx="1884938" cy="3133003"/>
            <a:chOff x="607657" y="3118186"/>
            <a:chExt cx="1884938" cy="3133003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7657" y="5851079"/>
              <a:ext cx="18849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  <a:cs typeface="Courier New" panose="02070309020205020404" pitchFamily="49" charset="0"/>
                </a:rPr>
                <a:t>square() returns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41426" y="3113721"/>
            <a:ext cx="1408298" cy="3142781"/>
            <a:chOff x="846847" y="3118186"/>
            <a:chExt cx="1408298" cy="3142781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6847" y="5860857"/>
              <a:ext cx="140829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  <a:cs typeface="Courier New" panose="02070309020205020404" pitchFamily="49" charset="0"/>
                </a:rPr>
                <a:t>main() ends</a:t>
              </a:r>
              <a:endParaRPr lang="en-US" sz="20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31539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8840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98840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square(7)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60541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660541" y="458341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square(7)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34420" y="501917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</p:spTree>
    <p:extLst>
      <p:ext uri="{BB962C8B-B14F-4D97-AF65-F5344CB8AC3E}">
        <p14:creationId xmlns:p14="http://schemas.microsoft.com/office/powerpoint/2010/main" val="33217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Class We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“good code” good</a:t>
            </a:r>
          </a:p>
          <a:p>
            <a:pPr lvl="1"/>
            <a:r>
              <a:rPr lang="en-US" dirty="0"/>
              <a:t>Readability</a:t>
            </a:r>
          </a:p>
          <a:p>
            <a:pPr lvl="1"/>
            <a:r>
              <a:rPr lang="en-US" dirty="0"/>
              <a:t>Adaptability</a:t>
            </a:r>
          </a:p>
          <a:p>
            <a:pPr lvl="1"/>
            <a:r>
              <a:rPr lang="en-US" dirty="0"/>
              <a:t>Commenting guidelines</a:t>
            </a:r>
          </a:p>
          <a:p>
            <a:r>
              <a:rPr lang="en-US" dirty="0"/>
              <a:t>Incremental development</a:t>
            </a:r>
          </a:p>
          <a:p>
            <a:endParaRPr lang="en-US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and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function calls itself recursively, you push another call to the function onto the stack</a:t>
            </a:r>
          </a:p>
          <a:p>
            <a:endParaRPr lang="en-US" dirty="0"/>
          </a:p>
          <a:p>
            <a:r>
              <a:rPr lang="en-US" dirty="0"/>
              <a:t>We now have a simple way to visualize how recursion really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of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intInput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 2):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(intInput-1)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countdown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4500" y="2284956"/>
            <a:ext cx="3026741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Here’s the code again. </a:t>
            </a:r>
          </a:p>
          <a:p>
            <a:endParaRPr lang="en-US" sz="2400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Now, that we understand stacks, we can visualize the recursion.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2025" y="4419918"/>
            <a:ext cx="2864497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We’ll call the function with a value of just 4 for the trace.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922" y="5320781"/>
            <a:ext cx="2864497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We’ll also shorten it to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cDown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.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and Recursion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Skipping time step 0, start by pushing main()…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12866" y="3261249"/>
            <a:ext cx="1311385" cy="2792557"/>
            <a:chOff x="895304" y="3118186"/>
            <a:chExt cx="1311385" cy="2792557"/>
          </a:xfrm>
        </p:grpSpPr>
        <p:sp>
          <p:nvSpPr>
            <p:cNvPr id="13" name="Rectangle 1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1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707555" y="3261249"/>
            <a:ext cx="1311385" cy="2792557"/>
            <a:chOff x="895304" y="3118186"/>
            <a:chExt cx="1311385" cy="2792557"/>
          </a:xfrm>
        </p:grpSpPr>
        <p:sp>
          <p:nvSpPr>
            <p:cNvPr id="18" name="Rectangle 1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2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02244" y="3261249"/>
            <a:ext cx="1311385" cy="2792557"/>
            <a:chOff x="895304" y="3118186"/>
            <a:chExt cx="1311385" cy="2792557"/>
          </a:xfrm>
        </p:grpSpPr>
        <p:sp>
          <p:nvSpPr>
            <p:cNvPr id="23" name="Rectangle 22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3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96933" y="3261249"/>
            <a:ext cx="1311385" cy="2792557"/>
            <a:chOff x="895304" y="3118186"/>
            <a:chExt cx="1311385" cy="2792557"/>
          </a:xfrm>
        </p:grpSpPr>
        <p:sp>
          <p:nvSpPr>
            <p:cNvPr id="28" name="Rectangle 27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4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57403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52092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52092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46781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46781" y="47385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4147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191622" y="3261249"/>
            <a:ext cx="1311385" cy="2792557"/>
            <a:chOff x="895304" y="3118186"/>
            <a:chExt cx="1311385" cy="2792557"/>
          </a:xfrm>
        </p:grpSpPr>
        <p:sp>
          <p:nvSpPr>
            <p:cNvPr id="39" name="Rectangle 38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5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741470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741470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(3)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686313" y="3261249"/>
            <a:ext cx="1311385" cy="2792557"/>
            <a:chOff x="895304" y="3118186"/>
            <a:chExt cx="1311385" cy="2792557"/>
          </a:xfrm>
        </p:grpSpPr>
        <p:sp>
          <p:nvSpPr>
            <p:cNvPr id="47" name="Rectangle 46"/>
            <p:cNvSpPr/>
            <p:nvPr/>
          </p:nvSpPr>
          <p:spPr>
            <a:xfrm>
              <a:off x="939841" y="3181739"/>
              <a:ext cx="1222310" cy="226733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07184" y="3118186"/>
              <a:ext cx="1287625" cy="1475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95304" y="5449078"/>
              <a:ext cx="13113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+mj-lt"/>
                  <a:cs typeface="Courier New" panose="02070309020205020404" pitchFamily="49" charset="0"/>
                </a:rPr>
                <a:t>Time 8</a:t>
              </a:r>
              <a:endParaRPr lang="en-US" sz="2400" b="1" dirty="0">
                <a:latin typeface="+mj-lt"/>
                <a:cs typeface="Courier New" panose="02070309020205020404" pitchFamily="49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246781" y="4313077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41470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236159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36159" y="4738712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(4)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236159" y="4308088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(3)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236159" y="3885283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cDown</a:t>
            </a:r>
            <a:r>
              <a:rPr lang="en-US" sz="2000" dirty="0">
                <a:solidFill>
                  <a:schemeClr val="tx1"/>
                </a:solidFill>
              </a:rPr>
              <a:t>(2)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30850" y="5166706"/>
            <a:ext cx="1222310" cy="4323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main()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97019" y="6042508"/>
            <a:ext cx="1637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  <a:cs typeface="Courier New" panose="02070309020205020404" pitchFamily="49" charset="0"/>
              </a:rPr>
              <a:t>Time 6, 7…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V="1">
            <a:off x="6847315" y="3232065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8342005" y="4507709"/>
            <a:ext cx="0" cy="75627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22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34" grpId="0" animBg="1"/>
      <p:bldP spid="35" grpId="1" animBg="1"/>
      <p:bldP spid="36" grpId="1" animBg="1"/>
      <p:bldP spid="43" grpId="1" animBg="1"/>
      <p:bldP spid="44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Recursion</a:t>
            </a:r>
          </a:p>
        </p:txBody>
      </p:sp>
    </p:spTree>
    <p:extLst>
      <p:ext uri="{BB962C8B-B14F-4D97-AF65-F5344CB8AC3E}">
        <p14:creationId xmlns:p14="http://schemas.microsoft.com/office/powerpoint/2010/main" val="244373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“Cases” in Recursion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recursive function must have two things:</a:t>
            </a:r>
          </a:p>
          <a:p>
            <a:pPr lvl="3"/>
            <a:endParaRPr lang="en-US" dirty="0"/>
          </a:p>
          <a:p>
            <a:r>
              <a:rPr lang="en-US" dirty="0"/>
              <a:t>At least one base case</a:t>
            </a:r>
          </a:p>
          <a:p>
            <a:pPr lvl="1"/>
            <a:r>
              <a:rPr lang="en-US" dirty="0"/>
              <a:t>When a result is returned (or the function ends)</a:t>
            </a:r>
          </a:p>
          <a:p>
            <a:pPr lvl="1"/>
            <a:r>
              <a:rPr lang="en-US" dirty="0"/>
              <a:t>“When to stop”</a:t>
            </a:r>
          </a:p>
          <a:p>
            <a:r>
              <a:rPr lang="en-US" dirty="0"/>
              <a:t>At least one recursive case</a:t>
            </a:r>
          </a:p>
          <a:p>
            <a:pPr lvl="1"/>
            <a:r>
              <a:rPr lang="en-US" dirty="0"/>
              <a:t>When the function is called again with new inputs</a:t>
            </a:r>
          </a:p>
          <a:p>
            <a:pPr lvl="1"/>
            <a:r>
              <a:rPr lang="en-US" dirty="0"/>
              <a:t>“When to go (again)”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fxn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Notice that the recursive call is passing in simpler input, approaching the base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2449" y="2394403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base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0367" y="2617290"/>
            <a:ext cx="198979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2449" y="3165630"/>
            <a:ext cx="200791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04461" y="3396463"/>
            <a:ext cx="2955696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367" y="4348618"/>
            <a:ext cx="1836656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recursive call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3969180" y="3227324"/>
            <a:ext cx="422481" cy="182010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  <a:endParaRPr lang="en-US" dirty="0"/>
          </a:p>
          <a:p>
            <a:pPr lvl="3"/>
            <a:endParaRPr lang="en-US" dirty="0"/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(1)</a:t>
            </a:r>
            <a:r>
              <a:rPr lang="en-US" sz="2800" dirty="0"/>
              <a:t> 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(2)</a:t>
            </a:r>
            <a:r>
              <a:rPr lang="en-US" sz="2800" dirty="0"/>
              <a:t> ?</a:t>
            </a:r>
          </a:p>
          <a:p>
            <a:r>
              <a:rPr lang="en-US" sz="2800" dirty="0"/>
              <a:t>What is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(100)</a:t>
            </a:r>
            <a:r>
              <a:rPr lang="en-US" sz="2800" dirty="0"/>
              <a:t> ?</a:t>
            </a:r>
          </a:p>
          <a:p>
            <a:pPr lvl="1"/>
            <a:r>
              <a:rPr lang="en-US" dirty="0"/>
              <a:t>We at least know that it’s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100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(99)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1: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4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+ </a:t>
            </a:r>
            <a:r>
              <a:rPr lang="en-US" alt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  <a:endParaRPr lang="en-US" dirty="0"/>
          </a:p>
          <a:p>
            <a:pPr lvl="3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186170"/>
            <a:ext cx="6158204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3 + 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2 + </a:t>
            </a:r>
            <a:r>
              <a:rPr lang="en-US" sz="24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summ</a:t>
            </a:r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1</a:t>
            </a:r>
          </a:p>
          <a:p>
            <a:r>
              <a:rPr 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3 +      2 +      1  =  6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4! = </a:t>
            </a:r>
            <a:r>
              <a:rPr lang="en-US" altLang="en-US" dirty="0">
                <a:cs typeface="Tahoma" panose="020B0604030504040204" pitchFamily="34" charset="0"/>
              </a:rPr>
              <a:t>4 × 3 × 2 × 1 = 24</a:t>
            </a:r>
          </a:p>
          <a:p>
            <a:endParaRPr lang="en-US" dirty="0"/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9!  ?</a:t>
            </a:r>
          </a:p>
          <a:p>
            <a:r>
              <a:rPr lang="en-US" altLang="en-US" dirty="0">
                <a:cs typeface="Tahoma" panose="020B0604030504040204" pitchFamily="34" charset="0"/>
              </a:rPr>
              <a:t>362,880</a:t>
            </a:r>
          </a:p>
          <a:p>
            <a:endParaRPr lang="en-US" altLang="en-US" dirty="0">
              <a:cs typeface="Tahoma" panose="020B0604030504040204" pitchFamily="34" charset="0"/>
            </a:endParaRPr>
          </a:p>
          <a:p>
            <a:r>
              <a:rPr lang="en-US" altLang="en-US" dirty="0">
                <a:cs typeface="Tahoma" panose="020B0604030504040204" pitchFamily="34" charset="0"/>
              </a:rPr>
              <a:t>Does anyone know the value of 10!  ?</a:t>
            </a:r>
          </a:p>
          <a:p>
            <a:r>
              <a:rPr lang="en-US" altLang="en-US" dirty="0">
                <a:cs typeface="Tahoma" panose="020B0604030504040204" pitchFamily="34" charset="0"/>
              </a:rPr>
              <a:t>How did you know?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9! =		           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10! = 10 </a:t>
            </a:r>
            <a:r>
              <a:rPr lang="en-US" altLang="en-US" sz="2800" dirty="0">
                <a:cs typeface="Tahoma" panose="020B0604030504040204" pitchFamily="34" charset="0"/>
              </a:rPr>
              <a:t>×	</a:t>
            </a:r>
            <a:r>
              <a:rPr lang="en-US" altLang="en-US" sz="2800" dirty="0"/>
              <a:t>9</a:t>
            </a:r>
            <a:r>
              <a:rPr lang="en-US" altLang="en-US" sz="2800" dirty="0">
                <a:cs typeface="Tahoma" panose="020B0604030504040204" pitchFamily="34" charset="0"/>
              </a:rPr>
              <a:t>×8×7×6×5×4×3×2×1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10! = 10 ×	9!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! = 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× (</a:t>
            </a:r>
            <a:r>
              <a:rPr lang="en-US" altLang="en-US" sz="2800" i="1" dirty="0">
                <a:cs typeface="Tahoma" panose="020B0604030504040204" pitchFamily="34" charset="0"/>
              </a:rPr>
              <a:t>n</a:t>
            </a:r>
            <a:r>
              <a:rPr lang="en-US" altLang="en-US" sz="2800" dirty="0">
                <a:cs typeface="Tahoma" panose="020B0604030504040204" pitchFamily="34" charset="0"/>
              </a:rPr>
              <a:t> - 1)!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ahoma" panose="020B0604030504040204" pitchFamily="34" charset="0"/>
              </a:rPr>
              <a:t>That's a recursive definition!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ahoma" panose="020B0604030504040204" pitchFamily="34" charset="0"/>
              </a:rPr>
              <a:t>The answer to a problem can be defined as </a:t>
            </a:r>
            <a:br>
              <a:rPr lang="en-US" altLang="en-US" dirty="0">
                <a:cs typeface="Tahoma" panose="020B0604030504040204" pitchFamily="34" charset="0"/>
              </a:rPr>
            </a:br>
            <a:r>
              <a:rPr lang="en-US" altLang="en-US" dirty="0">
                <a:cs typeface="Tahoma" panose="020B0604030504040204" pitchFamily="34" charset="0"/>
              </a:rPr>
              <a:t>a smaller piece of the original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2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Questions from Last Time?</a:t>
            </a:r>
          </a:p>
        </p:txBody>
      </p:sp>
    </p:spTree>
    <p:extLst>
      <p:ext uri="{BB962C8B-B14F-4D97-AF65-F5344CB8AC3E}">
        <p14:creationId xmlns:p14="http://schemas.microsoft.com/office/powerpoint/2010/main" val="3135804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Factorial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0 * fact(-1)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00011" y="4601669"/>
            <a:ext cx="2025311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What happened?  What went wrong?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/>
              <a:t>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493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Factorial (Fixed)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(n):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== 0: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en-US" sz="28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 * </a:t>
            </a:r>
            <a:r>
              <a:rPr lang="en-US" alt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fact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 - 1)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fact(3)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* fact(2)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2 * fact(1)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1 * fact(0)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r>
              <a:rPr lang="en-US" alt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4799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Recursion Practice</a:t>
            </a:r>
          </a:p>
        </p:txBody>
      </p:sp>
    </p:spTree>
    <p:extLst>
      <p:ext uri="{BB962C8B-B14F-4D97-AF65-F5344CB8AC3E}">
        <p14:creationId xmlns:p14="http://schemas.microsoft.com/office/powerpoint/2010/main" val="1632697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Recursively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we can do with 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while </a:t>
            </a:r>
            <a:r>
              <a:rPr lang="en-US" dirty="0"/>
              <a:t>loop can also be accomplished through recursion</a:t>
            </a:r>
          </a:p>
          <a:p>
            <a:r>
              <a:rPr lang="en-US" dirty="0"/>
              <a:t>Let’s get some practice by transforming </a:t>
            </a:r>
            <a:br>
              <a:rPr lang="en-US" dirty="0"/>
            </a:br>
            <a:r>
              <a:rPr lang="en-US" dirty="0"/>
              <a:t>basic loops into a recursive function</a:t>
            </a:r>
          </a:p>
          <a:p>
            <a:pPr lvl="3"/>
            <a:endParaRPr lang="en-US" dirty="0"/>
          </a:p>
          <a:p>
            <a:r>
              <a:rPr lang="en-US" dirty="0"/>
              <a:t>To keep in mind:</a:t>
            </a:r>
          </a:p>
          <a:p>
            <a:pPr lvl="1"/>
            <a:r>
              <a:rPr lang="en-US" dirty="0"/>
              <a:t>What is the base case?  The recursive case?</a:t>
            </a:r>
          </a:p>
          <a:p>
            <a:pPr lvl="1"/>
            <a:r>
              <a:rPr lang="en-US" dirty="0"/>
              <a:t>Are we returning values, and if so, 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620813" cy="4517689"/>
          </a:xfrm>
        </p:spPr>
        <p:txBody>
          <a:bodyPr/>
          <a:lstStyle/>
          <a:p>
            <a:r>
              <a:rPr lang="en-US" dirty="0"/>
              <a:t>Sum the contents of a list together</a:t>
            </a:r>
          </a:p>
          <a:p>
            <a:pPr marL="0" lvl="1" indent="0">
              <a:buNone/>
            </a:pPr>
            <a:r>
              <a:rPr lang="en-US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total = 0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)):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total = total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lvl="3"/>
            <a:endParaRPr lang="en-US" dirty="0"/>
          </a:p>
          <a:p>
            <a:r>
              <a:rPr lang="en-US" dirty="0"/>
              <a:t>Transform this into a recursive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index, total):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reached the end of the list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==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total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total +=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RECURSIVE CALL: call with updated index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index+1, total)</a:t>
            </a:r>
            <a:endParaRPr lang="en-US" sz="1900" dirty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376313" y="5307291"/>
            <a:ext cx="1036948" cy="41490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919" y="5784989"/>
            <a:ext cx="1933261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this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very important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3261" y="5659409"/>
            <a:ext cx="1970202" cy="4196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2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index):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reached the end of the list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index ==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RECURSIVE CALL: add this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 total"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[index] + \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index+1 )</a:t>
            </a:r>
            <a:endParaRPr lang="en-US" sz="1900" dirty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5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790495" cy="4517689"/>
          </a:xfrm>
        </p:spPr>
        <p:txBody>
          <a:bodyPr/>
          <a:lstStyle/>
          <a:p>
            <a:r>
              <a:rPr lang="en-US" dirty="0"/>
              <a:t>Sometimes, creating a recursive function requires us to think about the problem differently</a:t>
            </a:r>
          </a:p>
          <a:p>
            <a:pPr lvl="3"/>
            <a:endParaRPr lang="en-US" dirty="0"/>
          </a:p>
          <a:p>
            <a:r>
              <a:rPr lang="en-US" dirty="0"/>
              <a:t>What kind of base case do we need for summing a list together?  How do we know we’re “done”?</a:t>
            </a:r>
          </a:p>
          <a:p>
            <a:pPr lvl="1"/>
            <a:r>
              <a:rPr lang="en-US" dirty="0"/>
              <a:t>Instead of approaching the problem as </a:t>
            </a:r>
            <a:br>
              <a:rPr lang="en-US" dirty="0"/>
            </a:br>
            <a:r>
              <a:rPr lang="en-US" dirty="0"/>
              <a:t>before, you could think of it instead as adding the </a:t>
            </a:r>
            <a:br>
              <a:rPr lang="en-US" dirty="0"/>
            </a:br>
            <a:r>
              <a:rPr lang="en-US" dirty="0"/>
              <a:t>first element to the sum of the rest of the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8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Summing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469984" cy="4517689"/>
          </a:xfrm>
        </p:spPr>
        <p:txBody>
          <a:bodyPr/>
          <a:lstStyle/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myList = [3,  5,  8,  7,  2,  6, 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fi-FI" sz="3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 +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[5, 8, 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fi-FI" sz="3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 +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[8, 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fi-FI" sz="30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 + </a:t>
            </a: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[7, 2, 6, 1]</a:t>
            </a:r>
          </a:p>
          <a:p>
            <a:pPr marL="0" indent="0">
              <a:buNone/>
            </a:pPr>
            <a:r>
              <a:rPr lang="fi-FI" sz="3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etc...</a:t>
            </a:r>
            <a:endParaRPr lang="en-US" sz="3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/>
              <a:t>What is the base case here?</a:t>
            </a:r>
          </a:p>
          <a:p>
            <a:r>
              <a:rPr lang="en-US" dirty="0"/>
              <a:t>How does the recursive case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6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" y="1975186"/>
            <a:ext cx="8993171" cy="4517689"/>
          </a:xfrm>
        </p:spPr>
        <p:txBody>
          <a:bodyPr/>
          <a:lstStyle/>
          <a:p>
            <a:r>
              <a:rPr lang="en-US" dirty="0"/>
              <a:t>Recursively sum the contents of a list together</a:t>
            </a:r>
          </a:p>
          <a:p>
            <a:pPr lvl="3"/>
            <a:endParaRPr lang="en-US" dirty="0"/>
          </a:p>
          <a:p>
            <a:pPr marL="0" lvl="1" indent="0">
              <a:buNone/>
            </a:pPr>
            <a:r>
              <a:rPr lang="en-US" sz="1900" b="1" dirty="0" err="1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BASE CASE: no elements left (empty list)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== 0: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lvl="1" indent="0">
              <a:buNone/>
            </a:pPr>
            <a:r>
              <a:rPr lang="en-US" sz="1900" b="1" dirty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# RECURSIVE CALL: add first element to rest of list</a:t>
            </a:r>
            <a:endParaRPr lang="en-US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"Adding"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[0], </a:t>
            </a:r>
            <a:r>
              <a:rPr lang="en-US" sz="19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"to"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[1:] )</a:t>
            </a:r>
          </a:p>
          <a:p>
            <a:pPr marL="0" lvl="1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900" b="1" dirty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+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recSumList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currList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[1:] )</a:t>
            </a:r>
            <a:endParaRPr lang="en-US" sz="1900" dirty="0"/>
          </a:p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1376313" y="5307291"/>
            <a:ext cx="1036948" cy="41490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8919" y="5784989"/>
            <a:ext cx="2252138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again, this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2000" dirty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very important</a:t>
            </a:r>
            <a:endParaRPr lang="en-US" sz="20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13261" y="5659409"/>
            <a:ext cx="1970202" cy="41966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5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535971" cy="4517689"/>
          </a:xfrm>
        </p:spPr>
        <p:txBody>
          <a:bodyPr/>
          <a:lstStyle/>
          <a:p>
            <a:r>
              <a:rPr lang="en-US" dirty="0"/>
              <a:t>To introduce recursion</a:t>
            </a:r>
          </a:p>
          <a:p>
            <a:pPr lvl="3"/>
            <a:endParaRPr lang="en-US" dirty="0"/>
          </a:p>
          <a:p>
            <a:r>
              <a:rPr lang="en-US" dirty="0"/>
              <a:t>To better understand the concept of “stacks”</a:t>
            </a:r>
          </a:p>
          <a:p>
            <a:endParaRPr lang="en-US" dirty="0"/>
          </a:p>
          <a:p>
            <a:r>
              <a:rPr lang="en-US" dirty="0"/>
              <a:t>To begin to learn how to “think recursively”</a:t>
            </a:r>
          </a:p>
          <a:p>
            <a:pPr lvl="1"/>
            <a:r>
              <a:rPr lang="en-US" sz="3200" dirty="0"/>
              <a:t>To look at examples of recursive code</a:t>
            </a:r>
          </a:p>
          <a:p>
            <a:pPr lvl="1"/>
            <a:r>
              <a:rPr lang="en-US" sz="3200" dirty="0"/>
              <a:t>Summation, factorial, etc.	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4482549" cy="4517689"/>
          </a:xfrm>
        </p:spPr>
        <p:txBody>
          <a:bodyPr/>
          <a:lstStyle/>
          <a:p>
            <a:r>
              <a:rPr lang="en-US" dirty="0"/>
              <a:t>Margaret Hamilton</a:t>
            </a:r>
          </a:p>
          <a:p>
            <a:pPr lvl="1"/>
            <a:r>
              <a:rPr lang="en-US" dirty="0"/>
              <a:t>Who is she?</a:t>
            </a:r>
          </a:p>
          <a:p>
            <a:pPr lvl="2"/>
            <a:r>
              <a:rPr lang="en-US" dirty="0"/>
              <a:t>The </a:t>
            </a:r>
            <a:r>
              <a:rPr lang="en-US" u="sng" dirty="0"/>
              <a:t>original</a:t>
            </a:r>
            <a:r>
              <a:rPr lang="en-US" dirty="0"/>
              <a:t> Hamilton</a:t>
            </a:r>
          </a:p>
          <a:p>
            <a:pPr lvl="2"/>
            <a:r>
              <a:rPr lang="en-US" dirty="0"/>
              <a:t>Worked for MIT and NASA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Coined the term </a:t>
            </a:r>
          </a:p>
          <a:p>
            <a:pPr marL="457200" lvl="1" indent="0">
              <a:buNone/>
            </a:pPr>
            <a:r>
              <a:rPr lang="en-US" dirty="0"/>
              <a:t>   “Software Engineer”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2770" y="1051856"/>
            <a:ext cx="469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CS History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5186"/>
            <a:ext cx="4301026" cy="333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1260-E471-414F-9074-928BD3AA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dirty="0"/>
              <a:t>Daily CS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1904-5792-5A40-BC6F-67A9B2447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06" y="1707814"/>
            <a:ext cx="4372481" cy="4517689"/>
          </a:xfrm>
        </p:spPr>
        <p:txBody>
          <a:bodyPr/>
          <a:lstStyle/>
          <a:p>
            <a:r>
              <a:rPr lang="en-US" dirty="0"/>
              <a:t>Famous for this picture</a:t>
            </a:r>
          </a:p>
          <a:p>
            <a:pPr lvl="1"/>
            <a:r>
              <a:rPr lang="en-US" dirty="0"/>
              <a:t>Standing next to printed out code needed for the navigation system on the Apollo missions</a:t>
            </a:r>
          </a:p>
          <a:p>
            <a:pPr lvl="1"/>
            <a:r>
              <a:rPr lang="en-US" dirty="0"/>
              <a:t>She focused on error detection in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2441-4448-4746-8475-73BB7F6A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</p:spPr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  <p:pic>
        <p:nvPicPr>
          <p:cNvPr id="5" name="Picture 2" descr="Margaret hamilton next to the stack of code used for navigating the Apollo Missions">
            <a:extLst>
              <a:ext uri="{FF2B5EF4-FFF2-40B4-BE49-F238E27FC236}">
                <a16:creationId xmlns:a16="http://schemas.microsoft.com/office/drawing/2014/main" id="{87182B26-0B51-2046-8C71-2CFE72F04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674" y="1707814"/>
            <a:ext cx="3626126" cy="45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439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is out on Blackboard now</a:t>
            </a:r>
          </a:p>
          <a:p>
            <a:pPr lvl="1"/>
            <a:r>
              <a:rPr lang="en-US" dirty="0"/>
              <a:t>Design is due by Friday (Nov 2nd) at 8:59:59 PM</a:t>
            </a:r>
          </a:p>
          <a:p>
            <a:pPr lvl="1"/>
            <a:r>
              <a:rPr lang="en-US" dirty="0"/>
              <a:t>Project is due by Friday (Nov 9th) at 8:59:59 PM</a:t>
            </a:r>
          </a:p>
          <a:p>
            <a:endParaRPr lang="en-US" dirty="0"/>
          </a:p>
          <a:p>
            <a:r>
              <a:rPr lang="en-US" dirty="0"/>
              <a:t>Midterm #2</a:t>
            </a:r>
          </a:p>
          <a:p>
            <a:pPr lvl="1"/>
            <a:r>
              <a:rPr lang="en-US" dirty="0"/>
              <a:t>Cumulative, but weighted towards recent topics</a:t>
            </a:r>
          </a:p>
          <a:p>
            <a:pPr lvl="1"/>
            <a:r>
              <a:rPr lang="en-US" dirty="0"/>
              <a:t>November 14</a:t>
            </a:r>
            <a:r>
              <a:rPr lang="en-US" baseline="30000" dirty="0"/>
              <a:t>th</a:t>
            </a:r>
            <a:r>
              <a:rPr lang="en-US" dirty="0"/>
              <a:t> and 15</a:t>
            </a:r>
            <a:r>
              <a:rPr lang="en-US" baseline="30000" dirty="0"/>
              <a:t>th</a:t>
            </a:r>
            <a:r>
              <a:rPr lang="en-US" dirty="0"/>
              <a:t> in class</a:t>
            </a:r>
          </a:p>
          <a:p>
            <a:pPr lvl="1"/>
            <a:r>
              <a:rPr lang="en-US" dirty="0"/>
              <a:t>SDS students schedule your exam </a:t>
            </a:r>
            <a:r>
              <a:rPr lang="en-US" b="1" u="sng" dirty="0"/>
              <a:t>ASAP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3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Pancake drizzle:</a:t>
            </a:r>
          </a:p>
          <a:p>
            <a:pPr lvl="1"/>
            <a:r>
              <a:rPr lang="en-US" sz="1600" dirty="0"/>
              <a:t>http://www.topwithcinnamon.com/2013/01/2-ingredient-healthy-pancakes-gluten-free-dairy-free.html</a:t>
            </a:r>
          </a:p>
          <a:p>
            <a:r>
              <a:rPr lang="en-US" sz="2000" dirty="0"/>
              <a:t>Margaret Hamilton</a:t>
            </a:r>
          </a:p>
          <a:p>
            <a:pPr lvl="1"/>
            <a:r>
              <a:rPr lang="en-US" sz="1600" dirty="0"/>
              <a:t>https://en.wikipedia.org/wiki/File:Margaret_Hamilton_in_action.jpg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err="1"/>
              <a:t>upload.wikimedia.org</a:t>
            </a:r>
            <a:r>
              <a:rPr lang="en-US" sz="1600" dirty="0"/>
              <a:t>/</a:t>
            </a:r>
            <a:r>
              <a:rPr lang="en-US" sz="1600" dirty="0" err="1"/>
              <a:t>wikipedia</a:t>
            </a:r>
            <a:r>
              <a:rPr lang="en-US" sz="1600" dirty="0"/>
              <a:t>/commons/d/</a:t>
            </a:r>
            <a:r>
              <a:rPr lang="en-US" sz="1600" dirty="0" err="1"/>
              <a:t>db</a:t>
            </a:r>
            <a:r>
              <a:rPr lang="en-US" sz="1600" dirty="0"/>
              <a:t>/Margaret_Hamilton_-_</a:t>
            </a:r>
            <a:r>
              <a:rPr lang="en-US" sz="1600" dirty="0" err="1"/>
              <a:t>restoration.jpg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5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Recursion</a:t>
            </a:r>
          </a:p>
        </p:txBody>
      </p:sp>
    </p:spTree>
    <p:extLst>
      <p:ext uri="{BB962C8B-B14F-4D97-AF65-F5344CB8AC3E}">
        <p14:creationId xmlns:p14="http://schemas.microsoft.com/office/powerpoint/2010/main" val="260575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Recursion?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382000" cy="4156799"/>
          </a:xfrm>
        </p:spPr>
        <p:txBody>
          <a:bodyPr/>
          <a:lstStyle/>
          <a:p>
            <a:r>
              <a:rPr lang="en-US" dirty="0"/>
              <a:t>In computer science, </a:t>
            </a:r>
            <a:r>
              <a:rPr lang="en-US" b="1" i="1" dirty="0"/>
              <a:t>recursion</a:t>
            </a:r>
            <a:r>
              <a:rPr lang="en-US" dirty="0"/>
              <a:t> is a way of thinking about and solving problems</a:t>
            </a:r>
          </a:p>
          <a:p>
            <a:r>
              <a:rPr lang="en-US" dirty="0"/>
              <a:t>It’s actually one of the central ideas of CS</a:t>
            </a:r>
          </a:p>
          <a:p>
            <a:endParaRPr lang="en-US" dirty="0"/>
          </a:p>
          <a:p>
            <a:r>
              <a:rPr lang="en-US" dirty="0"/>
              <a:t>In recursion, the solution depends on solutions to smaller instances of the </a:t>
            </a:r>
            <a:r>
              <a:rPr lang="en-US" u="sng" dirty="0"/>
              <a:t>same</a:t>
            </a:r>
            <a:r>
              <a:rPr lang="en-US" dirty="0"/>
              <a:t>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creating a recursive solution, there are a few things we want to keep in mind: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We need to break the problem into </a:t>
            </a:r>
            <a:br>
              <a:rPr lang="en-US" sz="3200" dirty="0"/>
            </a:br>
            <a:r>
              <a:rPr lang="en-US" sz="3200" dirty="0"/>
              <a:t>smaller pieces of itself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We need to define a “base case” to stop 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dirty="0"/>
              <a:t>The smaller problems we break down into need to eventually reach the base case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vs Recursive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528304" cy="4156799"/>
          </a:xfrm>
        </p:spPr>
        <p:txBody>
          <a:bodyPr/>
          <a:lstStyle/>
          <a:p>
            <a:r>
              <a:rPr lang="en-US" dirty="0"/>
              <a:t>So far, we’ve had functions call other functions</a:t>
            </a:r>
          </a:p>
          <a:p>
            <a:pPr lvl="1"/>
            <a:r>
              <a:rPr lang="en-US" dirty="0"/>
              <a:t>For example,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calls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square()</a:t>
            </a:r>
            <a:r>
              <a:rPr lang="en-US" dirty="0"/>
              <a:t> function</a:t>
            </a:r>
          </a:p>
          <a:p>
            <a:endParaRPr lang="en-US" dirty="0"/>
          </a:p>
          <a:p>
            <a:endParaRPr lang="en-US" dirty="0"/>
          </a:p>
          <a:p>
            <a:pPr lvl="5"/>
            <a:endParaRPr lang="en-US" dirty="0"/>
          </a:p>
          <a:p>
            <a:r>
              <a:rPr lang="en-US" dirty="0"/>
              <a:t>A recursive function, however, calls itself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57500" y="3407173"/>
            <a:ext cx="1134701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main()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29176" y="3935658"/>
            <a:ext cx="1457325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square()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992201" y="3642461"/>
            <a:ext cx="836975" cy="422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47053" y="5456716"/>
            <a:ext cx="1934547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ヒラギノ角ゴ Pro W3"/>
                <a:cs typeface="Courier New" panose="02070309020205020404" pitchFamily="49" charset="0"/>
              </a:rPr>
              <a:t>countdown()</a:t>
            </a:r>
          </a:p>
        </p:txBody>
      </p:sp>
      <p:sp>
        <p:nvSpPr>
          <p:cNvPr id="16" name="Arc 15"/>
          <p:cNvSpPr/>
          <p:nvPr/>
        </p:nvSpPr>
        <p:spPr>
          <a:xfrm flipH="1" flipV="1">
            <a:off x="4837390" y="5638166"/>
            <a:ext cx="688420" cy="685800"/>
          </a:xfrm>
          <a:prstGeom prst="arc">
            <a:avLst>
              <a:gd name="adj1" fmla="val 5400000"/>
              <a:gd name="adj2" fmla="val 1140785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We Use Recursion?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In computer science, some problems are more easily solved by using recursive methods</a:t>
            </a:r>
          </a:p>
          <a:p>
            <a:pPr lvl="4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example: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directory or file system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Traversing through a tree of search results</a:t>
            </a:r>
          </a:p>
          <a:p>
            <a:pPr lvl="1" eaLnBrk="1" hangingPunct="1"/>
            <a:r>
              <a:rPr lang="en-US" altLang="en-US" dirty="0">
                <a:ea typeface="ヒラギノ角ゴ Pro W3"/>
              </a:rPr>
              <a:t>Some sorting algorithms recursively sort data</a:t>
            </a:r>
          </a:p>
          <a:p>
            <a:pPr lvl="3"/>
            <a:endParaRPr lang="en-US" altLang="en-US" sz="1600" dirty="0">
              <a:ea typeface="ヒラギノ角ゴ Pro W3"/>
              <a:cs typeface="ヒラギノ角ゴ Pro W3"/>
            </a:endParaRPr>
          </a:p>
          <a:p>
            <a:pPr eaLnBrk="1" hangingPunct="1"/>
            <a:r>
              <a:rPr lang="en-US" altLang="en-US" sz="2800" dirty="0">
                <a:ea typeface="ヒラギノ角ゴ Pro W3"/>
                <a:cs typeface="ヒラギノ角ゴ Pro W3"/>
              </a:rPr>
              <a:t>For today, we will focus on the basic structure of using recursive methods</a:t>
            </a:r>
            <a:endParaRPr lang="en-US" altLang="en-US" sz="3600" dirty="0">
              <a:ea typeface="ヒラギノ角ゴ Pro W3"/>
              <a:cs typeface="ヒラギノ角ゴ Pro W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6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22592</TotalTime>
  <Words>1837</Words>
  <Application>Microsoft Macintosh PowerPoint</Application>
  <PresentationFormat>On-screen Show (4:3)</PresentationFormat>
  <Paragraphs>425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ヒラギノ角ゴ Pro W3</vt:lpstr>
      <vt:lpstr>Arial</vt:lpstr>
      <vt:lpstr>Calibri</vt:lpstr>
      <vt:lpstr>Courier New</vt:lpstr>
      <vt:lpstr>Tahoma</vt:lpstr>
      <vt:lpstr>Wingdings</vt:lpstr>
      <vt:lpstr>Office Theme</vt:lpstr>
      <vt:lpstr>CMSC201  Computer Science I for Majors  Lecture 16 – Recursion</vt:lpstr>
      <vt:lpstr>Last Class We Covered</vt:lpstr>
      <vt:lpstr>Any Questions from Last Time?</vt:lpstr>
      <vt:lpstr>Today’s Objectives</vt:lpstr>
      <vt:lpstr>Introduction to Recursion</vt:lpstr>
      <vt:lpstr>What is Recursion?</vt:lpstr>
      <vt:lpstr>Recursive Solutions</vt:lpstr>
      <vt:lpstr>Normal vs Recursive Functions</vt:lpstr>
      <vt:lpstr>Why Would We Use Recursion?</vt:lpstr>
      <vt:lpstr>Toy Example of Recursion</vt:lpstr>
      <vt:lpstr>Visualizing Recursion</vt:lpstr>
      <vt:lpstr>Stacks</vt:lpstr>
      <vt:lpstr>Stacks</vt:lpstr>
      <vt:lpstr>Stack Example</vt:lpstr>
      <vt:lpstr>Stack Details</vt:lpstr>
      <vt:lpstr>Stack Details</vt:lpstr>
      <vt:lpstr>Stack Exercise</vt:lpstr>
      <vt:lpstr>Stacks and Functions</vt:lpstr>
      <vt:lpstr>Stack Example</vt:lpstr>
      <vt:lpstr>Stacks and Recursion</vt:lpstr>
      <vt:lpstr>Toy Example of Recursion</vt:lpstr>
      <vt:lpstr>Stack and Recursion in Action</vt:lpstr>
      <vt:lpstr>Defining Recursion</vt:lpstr>
      <vt:lpstr>“Cases” in Recursion</vt:lpstr>
      <vt:lpstr>Terminology</vt:lpstr>
      <vt:lpstr>Recursion Example</vt:lpstr>
      <vt:lpstr>Recursion Example</vt:lpstr>
      <vt:lpstr>Factorials</vt:lpstr>
      <vt:lpstr>Factorial</vt:lpstr>
      <vt:lpstr>Factorial</vt:lpstr>
      <vt:lpstr>Factorial (Fixed)</vt:lpstr>
      <vt:lpstr>Recursion Practice</vt:lpstr>
      <vt:lpstr>Thinking Recursively</vt:lpstr>
      <vt:lpstr>Non-Recursive sumList()</vt:lpstr>
      <vt:lpstr>Recursive sumList()</vt:lpstr>
      <vt:lpstr>Recursive sumList()</vt:lpstr>
      <vt:lpstr>Recursive Thinking</vt:lpstr>
      <vt:lpstr>Recursive Summing</vt:lpstr>
      <vt:lpstr>Recursive sumList()</vt:lpstr>
      <vt:lpstr>PowerPoint Presentation</vt:lpstr>
      <vt:lpstr>Daily CS History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Michael Neary</cp:lastModifiedBy>
  <cp:revision>410</cp:revision>
  <dcterms:created xsi:type="dcterms:W3CDTF">2014-05-05T14:25:42Z</dcterms:created>
  <dcterms:modified xsi:type="dcterms:W3CDTF">2018-11-01T17:29:11Z</dcterms:modified>
</cp:coreProperties>
</file>